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56" r:id="rId2"/>
    <p:sldId id="259" r:id="rId3"/>
    <p:sldId id="264" r:id="rId4"/>
    <p:sldId id="321" r:id="rId5"/>
    <p:sldId id="275" r:id="rId6"/>
    <p:sldId id="325" r:id="rId7"/>
    <p:sldId id="303" r:id="rId8"/>
    <p:sldId id="322" r:id="rId9"/>
    <p:sldId id="265" r:id="rId10"/>
    <p:sldId id="268" r:id="rId11"/>
    <p:sldId id="269" r:id="rId12"/>
    <p:sldId id="271" r:id="rId13"/>
    <p:sldId id="276" r:id="rId14"/>
    <p:sldId id="277" r:id="rId15"/>
    <p:sldId id="278" r:id="rId16"/>
    <p:sldId id="279" r:id="rId17"/>
    <p:sldId id="280" r:id="rId18"/>
    <p:sldId id="282" r:id="rId19"/>
    <p:sldId id="308" r:id="rId20"/>
    <p:sldId id="283" r:id="rId21"/>
    <p:sldId id="284" r:id="rId22"/>
    <p:sldId id="285" r:id="rId23"/>
    <p:sldId id="309" r:id="rId24"/>
    <p:sldId id="310" r:id="rId25"/>
    <p:sldId id="311" r:id="rId26"/>
    <p:sldId id="312" r:id="rId27"/>
    <p:sldId id="313" r:id="rId28"/>
    <p:sldId id="316" r:id="rId29"/>
    <p:sldId id="286" r:id="rId30"/>
    <p:sldId id="288" r:id="rId31"/>
    <p:sldId id="320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1183B7"/>
    <a:srgbClr val="ADFEFF"/>
    <a:srgbClr val="055089"/>
    <a:srgbClr val="163B54"/>
    <a:srgbClr val="2FE4FA"/>
    <a:srgbClr val="38BED9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2031" autoAdjust="0"/>
  </p:normalViewPr>
  <p:slideViewPr>
    <p:cSldViewPr snapToGrid="0">
      <p:cViewPr varScale="1">
        <p:scale>
          <a:sx n="68" d="100"/>
          <a:sy n="68" d="100"/>
        </p:scale>
        <p:origin x="-147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-7548"/>
    </p:cViewPr>
  </p:sorter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441C7C9-0DF4-4854-B709-DC6FDE9BCEBC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057F901-FAA5-4B22-B760-741CFFBD9E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1764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2D94B7-AECD-430F-97EE-B9D47F8E7A3C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DAE23-51B9-4262-85C2-FE92406A00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01266-B0CC-447E-8D27-0215308882C4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92D15-6B0E-4F5F-9ADA-83ADCFFC7F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5ADCE-A895-44CE-B2DF-A44D477BBB35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85386-87A8-42D0-A972-B881A1546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28650" y="1825625"/>
            <a:ext cx="7886700" cy="4351338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73FEB-0E72-4451-8BC3-DF89C767E153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FF4B8-562E-45F0-B2F2-439071BD2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4345E-6093-430E-A09A-77031B7124B5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E1856-9E43-4752-BF19-6041849EF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8E1C7-1DBC-49CC-B37F-76F31935DDDF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E9DAF-D607-4BE8-8152-C94CA071ED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6430F-1889-44B5-B2A9-A95BEF6999C5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EC0E2-4159-4F3E-8B23-4A20CC0E2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B3AAE-E60B-44FC-B2BC-3E16699A2FF7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E42A0-9A3B-4D51-A852-7BCC52A096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2F14B-6CE0-4DA5-B9DB-DC0CA5EF9D89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2A2E8-9103-4D6C-9A0C-F3F85E28A8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89C1F-63D2-4136-BA6C-10DCEBA0CBAC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3BF8F-5D0B-4C7D-9C09-41E8DF435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A203A-6EB3-43FA-B5A8-78CB85D4F76B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EE12F-B75D-49F5-A1F5-03CD82695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C4F012-4AC5-41A8-BFE3-0C642AA7EE5D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4D168-D64E-4EDA-819E-B2295A9C3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D403BB4-78E9-4C49-9D87-AAF39AFFF444}" type="datetimeFigureOut">
              <a:rPr lang="ru-RU"/>
              <a:pPr>
                <a:defRPr/>
              </a:pPr>
              <a:t>06.06.2022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9FE266-DD24-4922-954D-583DDA4E8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Рисунок 6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13" Type="http://schemas.openxmlformats.org/officeDocument/2006/relationships/image" Target="../media/image96.jpeg"/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12" Type="http://schemas.openxmlformats.org/officeDocument/2006/relationships/image" Target="../media/image95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jpeg"/><Relationship Id="rId11" Type="http://schemas.openxmlformats.org/officeDocument/2006/relationships/image" Target="../media/image94.jpeg"/><Relationship Id="rId5" Type="http://schemas.openxmlformats.org/officeDocument/2006/relationships/image" Target="../media/image88.jpeg"/><Relationship Id="rId10" Type="http://schemas.openxmlformats.org/officeDocument/2006/relationships/image" Target="../media/image93.jpeg"/><Relationship Id="rId4" Type="http://schemas.openxmlformats.org/officeDocument/2006/relationships/image" Target="../media/image87.jpeg"/><Relationship Id="rId9" Type="http://schemas.openxmlformats.org/officeDocument/2006/relationships/image" Target="../media/image9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jpeg"/><Relationship Id="rId3" Type="http://schemas.openxmlformats.org/officeDocument/2006/relationships/image" Target="../media/image98.jpeg"/><Relationship Id="rId7" Type="http://schemas.openxmlformats.org/officeDocument/2006/relationships/image" Target="../media/image102.jpeg"/><Relationship Id="rId12" Type="http://schemas.openxmlformats.org/officeDocument/2006/relationships/image" Target="../media/image107.jpeg"/><Relationship Id="rId2" Type="http://schemas.openxmlformats.org/officeDocument/2006/relationships/image" Target="../media/image97.jpeg"/><Relationship Id="rId16" Type="http://schemas.openxmlformats.org/officeDocument/2006/relationships/image" Target="../media/image1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11" Type="http://schemas.openxmlformats.org/officeDocument/2006/relationships/image" Target="../media/image106.jpeg"/><Relationship Id="rId5" Type="http://schemas.openxmlformats.org/officeDocument/2006/relationships/image" Target="../media/image100.jpeg"/><Relationship Id="rId15" Type="http://schemas.openxmlformats.org/officeDocument/2006/relationships/image" Target="../media/image110.jpeg"/><Relationship Id="rId10" Type="http://schemas.openxmlformats.org/officeDocument/2006/relationships/image" Target="../media/image105.jpeg"/><Relationship Id="rId4" Type="http://schemas.openxmlformats.org/officeDocument/2006/relationships/image" Target="../media/image99.jpeg"/><Relationship Id="rId9" Type="http://schemas.openxmlformats.org/officeDocument/2006/relationships/image" Target="../media/image104.jpeg"/><Relationship Id="rId14" Type="http://schemas.openxmlformats.org/officeDocument/2006/relationships/image" Target="../media/image10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2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79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Рисунок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001"/>
          <a:stretch>
            <a:fillRect/>
          </a:stretch>
        </p:blipFill>
        <p:spPr bwMode="auto">
          <a:xfrm>
            <a:off x="0" y="0"/>
            <a:ext cx="5759450" cy="403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266950" y="5194300"/>
            <a:ext cx="6877050" cy="1471613"/>
          </a:xfrm>
          <a:prstGeom prst="rect">
            <a:avLst/>
          </a:prstGeom>
          <a:solidFill>
            <a:srgbClr val="38BE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6027464" y="295835"/>
            <a:ext cx="2971989" cy="1981325"/>
          </a:xfrm>
          <a:prstGeom prst="rect">
            <a:avLst/>
          </a:prstGeom>
        </p:spPr>
      </p:pic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0" y="2632075"/>
            <a:ext cx="91598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портивный клуб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«Здоровое поколение»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2252663" y="5370513"/>
            <a:ext cx="689133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dirty="0">
                <a:latin typeface="+mn-lt"/>
              </a:rPr>
              <a:t>Муниципальное бюджетное общеобразовательное учреждение</a:t>
            </a:r>
          </a:p>
          <a:p>
            <a:pPr algn="ctr">
              <a:defRPr/>
            </a:pPr>
            <a:r>
              <a:rPr lang="ru-RU" b="1" dirty="0">
                <a:latin typeface="+mn-lt"/>
              </a:rPr>
              <a:t>«</a:t>
            </a:r>
            <a:r>
              <a:rPr lang="ru-RU" b="1" dirty="0" err="1">
                <a:latin typeface="+mn-lt"/>
              </a:rPr>
              <a:t>Заинская</a:t>
            </a:r>
            <a:r>
              <a:rPr lang="ru-RU" b="1" dirty="0">
                <a:latin typeface="+mn-lt"/>
              </a:rPr>
              <a:t> средняя общеобразовательная школа №2»</a:t>
            </a:r>
          </a:p>
          <a:p>
            <a:pPr algn="ctr">
              <a:defRPr/>
            </a:pPr>
            <a:r>
              <a:rPr lang="ru-RU" b="1" dirty="0" err="1">
                <a:latin typeface="+mn-lt"/>
              </a:rPr>
              <a:t>Заинского</a:t>
            </a:r>
            <a:r>
              <a:rPr lang="ru-RU" b="1" dirty="0">
                <a:latin typeface="+mn-lt"/>
              </a:rPr>
              <a:t> муниципального района Республики Татарстан</a:t>
            </a:r>
            <a:r>
              <a:rPr lang="ru-RU" dirty="0">
                <a:solidFill>
                  <a:srgbClr val="898989"/>
                </a:solidFill>
              </a:rPr>
              <a:t> </a:t>
            </a:r>
          </a:p>
        </p:txBody>
      </p:sp>
      <p:pic>
        <p:nvPicPr>
          <p:cNvPr id="3" name="Shape">
            <a:hlinkClick r:id="" action="ppaction://media"/>
          </p:cNvPr>
          <p:cNvPicPr>
            <a:picLocks noChangeAspect="1"/>
          </p:cNvPicPr>
          <p:nvPr>
            <a:audi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4289425" y="31242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34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3"/>
          <p:cNvSpPr>
            <a:spLocks noGrp="1"/>
          </p:cNvSpPr>
          <p:nvPr>
            <p:ph type="body" idx="1"/>
          </p:nvPr>
        </p:nvSpPr>
        <p:spPr>
          <a:xfrm>
            <a:off x="3656013" y="631825"/>
            <a:ext cx="5487987" cy="947738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u="sng" smtClean="0">
                <a:solidFill>
                  <a:srgbClr val="0070C0"/>
                </a:solidFill>
                <a:latin typeface="Arial Black" pitchFamily="34" charset="0"/>
              </a:rPr>
              <a:t>«Рекорды существуют для того, </a:t>
            </a:r>
          </a:p>
          <a:p>
            <a:pPr algn="ctr" eaLnBrk="1" hangingPunct="1">
              <a:buFont typeface="Arial" charset="0"/>
              <a:buNone/>
            </a:pPr>
            <a:r>
              <a:rPr lang="ru-RU" u="sng" smtClean="0">
                <a:solidFill>
                  <a:srgbClr val="0070C0"/>
                </a:solidFill>
                <a:latin typeface="Arial Black" pitchFamily="34" charset="0"/>
              </a:rPr>
              <a:t>чтобы их бить»</a:t>
            </a:r>
          </a:p>
          <a:p>
            <a:pPr eaLnBrk="1" hangingPunct="1">
              <a:buFont typeface="Arial" charset="0"/>
              <a:buNone/>
            </a:pPr>
            <a:endParaRPr lang="ru-RU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655383" y="47337"/>
            <a:ext cx="548861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  <a:cs typeface="+mn-cs"/>
              </a:rPr>
              <a:t>НАШ ДЕВИЗ</a:t>
            </a:r>
          </a:p>
        </p:txBody>
      </p:sp>
      <p:pic>
        <p:nvPicPr>
          <p:cNvPr id="41987" name="Picture 12" descr="Рисунок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075" y="1420813"/>
            <a:ext cx="7634288" cy="529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Grp="1"/>
          </p:cNvSpPr>
          <p:nvPr>
            <p:ph type="title"/>
          </p:nvPr>
        </p:nvSpPr>
        <p:spPr>
          <a:xfrm>
            <a:off x="-53957" y="316893"/>
            <a:ext cx="9144000" cy="1104899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400" b="1" dirty="0" err="1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Внутришкольные</a:t>
            </a:r>
            <a:r>
              <a:rPr lang="ru-RU" sz="4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факторы,</a:t>
            </a:r>
            <a:br>
              <a:rPr lang="ru-RU" sz="4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</a:br>
            <a:r>
              <a:rPr lang="ru-RU" sz="44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влияющие на здоровье учащихся</a:t>
            </a:r>
          </a:p>
        </p:txBody>
      </p:sp>
      <p:sp>
        <p:nvSpPr>
          <p:cNvPr id="25602" name="Rectangle 5"/>
          <p:cNvSpPr>
            <a:spLocks noChangeArrowheads="1"/>
          </p:cNvSpPr>
          <p:nvPr/>
        </p:nvSpPr>
        <p:spPr bwMode="auto">
          <a:xfrm>
            <a:off x="3265488" y="1476375"/>
            <a:ext cx="28908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взаимоотношения с одноклассниками;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отношение учителей;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здоровье учителей</a:t>
            </a:r>
          </a:p>
        </p:txBody>
      </p:sp>
      <p:sp>
        <p:nvSpPr>
          <p:cNvPr id="25603" name="Oval 6"/>
          <p:cNvSpPr>
            <a:spLocks noChangeArrowheads="1"/>
          </p:cNvSpPr>
          <p:nvPr/>
        </p:nvSpPr>
        <p:spPr bwMode="auto">
          <a:xfrm>
            <a:off x="6346825" y="1430338"/>
            <a:ext cx="2511425" cy="1096962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1"/>
                </a:solidFill>
              </a:rPr>
              <a:t>Режим</a:t>
            </a:r>
          </a:p>
          <a:p>
            <a:pPr algn="ctr"/>
            <a:r>
              <a:rPr lang="ru-RU" b="1">
                <a:solidFill>
                  <a:schemeClr val="bg1"/>
                </a:solidFill>
              </a:rPr>
              <a:t> функционирования</a:t>
            </a:r>
          </a:p>
          <a:p>
            <a:pPr algn="ctr"/>
            <a:r>
              <a:rPr lang="ru-RU" b="1">
                <a:solidFill>
                  <a:schemeClr val="bg1"/>
                </a:solidFill>
              </a:rPr>
              <a:t> школы</a:t>
            </a:r>
          </a:p>
        </p:txBody>
      </p:sp>
      <p:sp>
        <p:nvSpPr>
          <p:cNvPr id="25604" name="Oval 7"/>
          <p:cNvSpPr>
            <a:spLocks noChangeArrowheads="1"/>
          </p:cNvSpPr>
          <p:nvPr/>
        </p:nvSpPr>
        <p:spPr bwMode="auto">
          <a:xfrm>
            <a:off x="234950" y="1503363"/>
            <a:ext cx="2474913" cy="1100137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endParaRPr lang="ru-RU" b="1">
              <a:solidFill>
                <a:schemeClr val="bg1"/>
              </a:solidFill>
            </a:endParaRPr>
          </a:p>
          <a:p>
            <a:pPr algn="ctr">
              <a:lnSpc>
                <a:spcPts val="1800"/>
              </a:lnSpc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Организация</a:t>
            </a:r>
          </a:p>
          <a:p>
            <a:pPr algn="ctr">
              <a:lnSpc>
                <a:spcPts val="1800"/>
              </a:lnSpc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 занятий</a:t>
            </a:r>
          </a:p>
          <a:p>
            <a:pPr algn="ctr"/>
            <a:endParaRPr lang="ru-RU"/>
          </a:p>
        </p:txBody>
      </p:sp>
      <p:sp>
        <p:nvSpPr>
          <p:cNvPr id="32776" name="Oval 8"/>
          <p:cNvSpPr>
            <a:spLocks noChangeArrowheads="1"/>
          </p:cNvSpPr>
          <p:nvPr/>
        </p:nvSpPr>
        <p:spPr bwMode="auto">
          <a:xfrm>
            <a:off x="3119438" y="3176588"/>
            <a:ext cx="2882900" cy="21828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Здоровье 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учащихся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25606" name="Rectangle 9"/>
          <p:cNvSpPr>
            <a:spLocks noChangeArrowheads="1"/>
          </p:cNvSpPr>
          <p:nvPr/>
        </p:nvSpPr>
        <p:spPr bwMode="auto">
          <a:xfrm>
            <a:off x="6704013" y="2613025"/>
            <a:ext cx="2439987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режим дня;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расписание учебных занятий;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питание;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санитарно-гигиенические условия (мебель, освещение, проветривание и др.);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режим перемен</a:t>
            </a:r>
          </a:p>
        </p:txBody>
      </p:sp>
      <p:sp>
        <p:nvSpPr>
          <p:cNvPr id="25607" name="Rectangle 10"/>
          <p:cNvSpPr>
            <a:spLocks noChangeArrowheads="1"/>
          </p:cNvSpPr>
          <p:nvPr/>
        </p:nvSpPr>
        <p:spPr bwMode="auto">
          <a:xfrm>
            <a:off x="6432550" y="5908675"/>
            <a:ext cx="17732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досуговая </a:t>
            </a:r>
          </a:p>
          <a:p>
            <a:r>
              <a:rPr lang="ru-RU" b="1">
                <a:solidFill>
                  <a:srgbClr val="055089"/>
                </a:solidFill>
              </a:rPr>
              <a:t>деятельность</a:t>
            </a:r>
          </a:p>
        </p:txBody>
      </p:sp>
      <p:sp>
        <p:nvSpPr>
          <p:cNvPr id="25608" name="Rectangle 11"/>
          <p:cNvSpPr>
            <a:spLocks noChangeArrowheads="1"/>
          </p:cNvSpPr>
          <p:nvPr/>
        </p:nvSpPr>
        <p:spPr bwMode="auto">
          <a:xfrm>
            <a:off x="292100" y="2703513"/>
            <a:ext cx="23241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вид учебной деятельности;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технологии;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стиль преподавания;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отметка, оценка знаний;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C00000"/>
                </a:solidFill>
              </a:rPr>
              <a:t>объем домашних заданий</a:t>
            </a:r>
          </a:p>
        </p:txBody>
      </p:sp>
      <p:sp>
        <p:nvSpPr>
          <p:cNvPr id="25609" name="Rectangle 12"/>
          <p:cNvSpPr>
            <a:spLocks noChangeArrowheads="1"/>
          </p:cNvSpPr>
          <p:nvPr/>
        </p:nvSpPr>
        <p:spPr bwMode="auto">
          <a:xfrm>
            <a:off x="3467100" y="5753100"/>
            <a:ext cx="23447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учебный план;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выбор УМК;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выбор программ</a:t>
            </a:r>
          </a:p>
        </p:txBody>
      </p:sp>
      <p:sp>
        <p:nvSpPr>
          <p:cNvPr id="25610" name="Rectangle 13"/>
          <p:cNvSpPr>
            <a:spLocks noChangeArrowheads="1"/>
          </p:cNvSpPr>
          <p:nvPr/>
        </p:nvSpPr>
        <p:spPr bwMode="auto">
          <a:xfrm>
            <a:off x="390525" y="5437188"/>
            <a:ext cx="21621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уроки физкультуры;</a:t>
            </a:r>
          </a:p>
          <a:p>
            <a:pPr>
              <a:buFontTx/>
              <a:buChar char="•"/>
            </a:pPr>
            <a:r>
              <a:rPr lang="ru-RU" b="1">
                <a:solidFill>
                  <a:srgbClr val="055089"/>
                </a:solidFill>
              </a:rPr>
              <a:t>спортивные секции и кружки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4160838" y="5289550"/>
            <a:ext cx="714375" cy="46355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Стрелка вверх 2"/>
          <p:cNvSpPr/>
          <p:nvPr/>
        </p:nvSpPr>
        <p:spPr>
          <a:xfrm>
            <a:off x="4160838" y="2703513"/>
            <a:ext cx="714375" cy="5143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5789613" y="3790950"/>
            <a:ext cx="892175" cy="8080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Стрелка влево 4"/>
          <p:cNvSpPr/>
          <p:nvPr/>
        </p:nvSpPr>
        <p:spPr>
          <a:xfrm>
            <a:off x="2417763" y="3790950"/>
            <a:ext cx="900112" cy="80803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8989261">
            <a:off x="5588000" y="4827588"/>
            <a:ext cx="715963" cy="12192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 rot="2789261">
            <a:off x="2839243" y="4707732"/>
            <a:ext cx="715963" cy="14605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>
          <a:xfrm>
            <a:off x="1522413" y="242888"/>
            <a:ext cx="7477125" cy="615950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2400" b="1" i="1" dirty="0" smtClean="0"/>
              <a:t>                             </a:t>
            </a:r>
            <a:r>
              <a:rPr lang="ru-RU" sz="2400" b="1" i="1" dirty="0" smtClean="0">
                <a:solidFill>
                  <a:srgbClr val="FF0000"/>
                </a:solidFill>
                <a:latin typeface="+mn-lt"/>
              </a:rPr>
              <a:t>Ребенка можно назвать здоровым, если он:</a:t>
            </a:r>
          </a:p>
        </p:txBody>
      </p:sp>
      <p:sp>
        <p:nvSpPr>
          <p:cNvPr id="26626" name="Rectangle 4"/>
          <p:cNvSpPr>
            <a:spLocks noGrp="1"/>
          </p:cNvSpPr>
          <p:nvPr>
            <p:ph type="body" sz="half" idx="1"/>
          </p:nvPr>
        </p:nvSpPr>
        <p:spPr>
          <a:xfrm>
            <a:off x="236538" y="4683125"/>
            <a:ext cx="4652962" cy="2019300"/>
          </a:xfrm>
        </p:spPr>
        <p:txBody>
          <a:bodyPr/>
          <a:lstStyle/>
          <a:p>
            <a:pPr eaLnBrk="1" hangingPunct="1"/>
            <a:r>
              <a:rPr lang="ru-RU" sz="1800" b="1" i="1" smtClean="0"/>
              <a:t>в физическом плане </a:t>
            </a:r>
            <a:r>
              <a:rPr lang="ru-RU" sz="1800" b="1" smtClean="0"/>
              <a:t>– умеет преодолевать усталость, его здоровье позволяет ему действовать в оптимальном режиме;</a:t>
            </a:r>
          </a:p>
          <a:p>
            <a:pPr eaLnBrk="1" hangingPunct="1"/>
            <a:r>
              <a:rPr lang="ru-RU" sz="1800" b="1" i="1" smtClean="0"/>
              <a:t>в интеллектуальном </a:t>
            </a:r>
            <a:r>
              <a:rPr lang="ru-RU" sz="1800" b="1" smtClean="0"/>
              <a:t>– проявляет хорошие умственные способности, любознательность, воображение, самообучаемость;</a:t>
            </a:r>
          </a:p>
          <a:p>
            <a:pPr eaLnBrk="1" hangingPunct="1"/>
            <a:endParaRPr lang="ru-RU" sz="1900" b="1" smtClean="0"/>
          </a:p>
        </p:txBody>
      </p:sp>
      <p:sp>
        <p:nvSpPr>
          <p:cNvPr id="26627" name="Rectangle 5"/>
          <p:cNvSpPr>
            <a:spLocks noGrp="1"/>
          </p:cNvSpPr>
          <p:nvPr>
            <p:ph type="body" sz="half" idx="2"/>
          </p:nvPr>
        </p:nvSpPr>
        <p:spPr>
          <a:xfrm>
            <a:off x="4967288" y="858838"/>
            <a:ext cx="4108450" cy="2436812"/>
          </a:xfrm>
        </p:spPr>
        <p:txBody>
          <a:bodyPr/>
          <a:lstStyle/>
          <a:p>
            <a:pPr eaLnBrk="1" hangingPunct="1"/>
            <a:r>
              <a:rPr lang="ru-RU" sz="1900" b="1" i="1" smtClean="0"/>
              <a:t>в нравственном </a:t>
            </a:r>
            <a:r>
              <a:rPr lang="ru-RU" sz="1900" b="1" smtClean="0"/>
              <a:t>– честен, самокритичен, эмпатичен;</a:t>
            </a:r>
          </a:p>
          <a:p>
            <a:pPr eaLnBrk="1" hangingPunct="1"/>
            <a:r>
              <a:rPr lang="ru-RU" sz="1900" b="1" i="1" smtClean="0"/>
              <a:t>в социальном </a:t>
            </a:r>
            <a:r>
              <a:rPr lang="ru-RU" sz="1900" b="1" smtClean="0"/>
              <a:t>– коммуникабелен, общителен;</a:t>
            </a:r>
          </a:p>
          <a:p>
            <a:pPr eaLnBrk="1" hangingPunct="1"/>
            <a:r>
              <a:rPr lang="ru-RU" sz="1900" b="1" i="1" smtClean="0"/>
              <a:t>в эмоциональном </a:t>
            </a:r>
            <a:r>
              <a:rPr lang="ru-RU" sz="1900" b="1" smtClean="0"/>
              <a:t>– уравновешен, способен удивляться и восхищаться.</a:t>
            </a:r>
          </a:p>
        </p:txBody>
      </p:sp>
      <p:pic>
        <p:nvPicPr>
          <p:cNvPr id="26628" name="Picture 10" descr="2"/>
          <p:cNvPicPr>
            <a:picLocks noChangeAspect="1" noChangeArrowheads="1"/>
          </p:cNvPicPr>
          <p:nvPr/>
        </p:nvPicPr>
        <p:blipFill>
          <a:blip r:embed="rId2"/>
          <a:srcRect l="27394" t="16673" r="4138" b="4793"/>
          <a:stretch>
            <a:fillRect/>
          </a:stretch>
        </p:blipFill>
        <p:spPr bwMode="auto">
          <a:xfrm>
            <a:off x="155575" y="858838"/>
            <a:ext cx="4733925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9" descr="22"/>
          <p:cNvPicPr>
            <a:picLocks noChangeAspect="1" noChangeArrowheads="1"/>
          </p:cNvPicPr>
          <p:nvPr/>
        </p:nvPicPr>
        <p:blipFill>
          <a:blip r:embed="rId3"/>
          <a:srcRect l="34953" t="20720" r="8733"/>
          <a:stretch>
            <a:fillRect/>
          </a:stretch>
        </p:blipFill>
        <p:spPr bwMode="auto">
          <a:xfrm>
            <a:off x="5043488" y="3429000"/>
            <a:ext cx="395605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/>
          </p:cNvSpPr>
          <p:nvPr>
            <p:ph type="title"/>
          </p:nvPr>
        </p:nvSpPr>
        <p:spPr>
          <a:xfrm>
            <a:off x="309563" y="5049838"/>
            <a:ext cx="8469312" cy="16097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Если хочешь быть умелым: 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сильным, ловким, быстрым, смелым.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Будь со спортом крепко дружен,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Спорт, ребята, очень нужен!</a:t>
            </a:r>
          </a:p>
        </p:txBody>
      </p:sp>
      <p:pic>
        <p:nvPicPr>
          <p:cNvPr id="45058" name="Picture 5" descr="DSC0685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3" y="1836738"/>
            <a:ext cx="4083050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6" descr="DSC068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6663" y="346075"/>
            <a:ext cx="5141912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/>
          </p:cNvSpPr>
          <p:nvPr>
            <p:ph type="title"/>
          </p:nvPr>
        </p:nvSpPr>
        <p:spPr>
          <a:xfrm>
            <a:off x="1590675" y="163513"/>
            <a:ext cx="7361238" cy="644525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Бежим к победе и только вперед, ведь бег продлевает здоровье и жизнь!</a:t>
            </a:r>
          </a:p>
        </p:txBody>
      </p:sp>
      <p:pic>
        <p:nvPicPr>
          <p:cNvPr id="28674" name="Рисунок 9" descr="DSCN7117.JPG"/>
          <p:cNvPicPr>
            <a:picLocks noChangeAspect="1"/>
          </p:cNvPicPr>
          <p:nvPr/>
        </p:nvPicPr>
        <p:blipFill>
          <a:blip r:embed="rId2"/>
          <a:srcRect l="4878" r="12195" b="21107"/>
          <a:stretch>
            <a:fillRect/>
          </a:stretch>
        </p:blipFill>
        <p:spPr bwMode="auto">
          <a:xfrm>
            <a:off x="215900" y="1009650"/>
            <a:ext cx="3694113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 descr="з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8438" y="1009650"/>
            <a:ext cx="3673475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8" descr="DSC0549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900" y="3949700"/>
            <a:ext cx="3694113" cy="277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9" descr="DSC0507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78438" y="3965575"/>
            <a:ext cx="3673475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10" descr="DSC0650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17838" y="2697163"/>
            <a:ext cx="34559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/>
          </p:cNvSpPr>
          <p:nvPr>
            <p:ph type="title"/>
          </p:nvPr>
        </p:nvSpPr>
        <p:spPr>
          <a:xfrm>
            <a:off x="3757613" y="0"/>
            <a:ext cx="5227637" cy="814388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Кто спортом занимается, 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тот силы набирается!</a:t>
            </a:r>
          </a:p>
        </p:txBody>
      </p:sp>
      <p:pic>
        <p:nvPicPr>
          <p:cNvPr id="29698" name="Picture 4" descr="IMG_20160407_1147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450" y="815975"/>
            <a:ext cx="3821113" cy="286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5" descr="IMG_20160407_1157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0113" y="858838"/>
            <a:ext cx="3822700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7" descr="IMG_20160407_1218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3875" y="3871913"/>
            <a:ext cx="3821113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6" descr="IMG_20160407_115901"/>
          <p:cNvPicPr>
            <a:picLocks noChangeAspect="1" noChangeArrowheads="1"/>
          </p:cNvPicPr>
          <p:nvPr/>
        </p:nvPicPr>
        <p:blipFill>
          <a:blip r:embed="rId5"/>
          <a:srcRect t="3658"/>
          <a:stretch>
            <a:fillRect/>
          </a:stretch>
        </p:blipFill>
        <p:spPr bwMode="auto">
          <a:xfrm>
            <a:off x="4710113" y="3876675"/>
            <a:ext cx="383698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2" name="Прямоугольник 1"/>
          <p:cNvSpPr>
            <a:spLocks noChangeArrowheads="1"/>
          </p:cNvSpPr>
          <p:nvPr/>
        </p:nvSpPr>
        <p:spPr bwMode="auto">
          <a:xfrm>
            <a:off x="649288" y="3159125"/>
            <a:ext cx="19796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i="1">
                <a:solidFill>
                  <a:schemeClr val="bg1"/>
                </a:solidFill>
              </a:rPr>
              <a:t>Пионербол </a:t>
            </a:r>
            <a:endParaRPr lang="ru-RU" sz="2400" i="1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68850" y="3257550"/>
            <a:ext cx="175101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i="1" dirty="0" err="1">
                <a:solidFill>
                  <a:schemeClr val="bg1"/>
                </a:solidFill>
                <a:latin typeface="+mn-lt"/>
              </a:rPr>
              <a:t>Бадбинтон</a:t>
            </a:r>
            <a:endParaRPr lang="ru-RU" sz="2400" b="1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0638" y="6211888"/>
            <a:ext cx="37084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i="1" dirty="0">
                <a:solidFill>
                  <a:schemeClr val="bg1"/>
                </a:solidFill>
                <a:latin typeface="+mn-lt"/>
              </a:rPr>
              <a:t>Эстафеты          Волейбол</a:t>
            </a:r>
            <a:endParaRPr lang="ru-RU" sz="2400" i="1" dirty="0">
              <a:solidFill>
                <a:schemeClr val="bg1"/>
              </a:solidFill>
              <a:latin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6" descr="DSCN829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48213" y="3516313"/>
            <a:ext cx="4197350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7" descr="DSC0475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8213" y="171450"/>
            <a:ext cx="4197350" cy="31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9" descr="DSC058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150" y="3522663"/>
            <a:ext cx="4189413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2" descr="https://pp.userapi.com/c637519/v637519680/1ed66/lwjbM-DHN1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4150" y="163513"/>
            <a:ext cx="4327525" cy="324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2325688" y="2797175"/>
            <a:ext cx="4373562" cy="1635125"/>
          </a:xfrm>
          <a:prstGeom prst="roundRect">
            <a:avLst/>
          </a:prstGeom>
          <a:solidFill>
            <a:srgbClr val="ADF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i="1" dirty="0">
                <a:solidFill>
                  <a:srgbClr val="1183B7"/>
                </a:solidFill>
              </a:rPr>
              <a:t>Встаем на лыжи и коньки , </a:t>
            </a:r>
            <a:br>
              <a:rPr lang="ru-RU" sz="2000" b="1" i="1" dirty="0">
                <a:solidFill>
                  <a:srgbClr val="1183B7"/>
                </a:solidFill>
              </a:rPr>
            </a:br>
            <a:r>
              <a:rPr lang="ru-RU" sz="2000" b="1" i="1" dirty="0">
                <a:solidFill>
                  <a:srgbClr val="1183B7"/>
                </a:solidFill>
              </a:rPr>
              <a:t>ведь мы большие смельчаки, </a:t>
            </a:r>
            <a:br>
              <a:rPr lang="ru-RU" sz="2000" b="1" i="1" dirty="0">
                <a:solidFill>
                  <a:srgbClr val="1183B7"/>
                </a:solidFill>
              </a:rPr>
            </a:br>
            <a:r>
              <a:rPr lang="ru-RU" sz="2000" b="1" i="1" dirty="0">
                <a:solidFill>
                  <a:srgbClr val="1183B7"/>
                </a:solidFill>
              </a:rPr>
              <a:t>мы не боимся холодов, </a:t>
            </a:r>
            <a:br>
              <a:rPr lang="ru-RU" sz="2000" b="1" i="1" dirty="0">
                <a:solidFill>
                  <a:srgbClr val="1183B7"/>
                </a:solidFill>
              </a:rPr>
            </a:br>
            <a:r>
              <a:rPr lang="ru-RU" sz="2000" b="1" i="1" dirty="0">
                <a:solidFill>
                  <a:srgbClr val="1183B7"/>
                </a:solidFill>
              </a:rPr>
              <a:t>ведь спорт согреть всегда готов!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4"/>
          <p:cNvSpPr>
            <a:spLocks noGrp="1"/>
          </p:cNvSpPr>
          <p:nvPr>
            <p:ph type="title"/>
          </p:nvPr>
        </p:nvSpPr>
        <p:spPr>
          <a:xfrm>
            <a:off x="63500" y="2971800"/>
            <a:ext cx="8934450" cy="1023938"/>
          </a:xfrm>
        </p:spPr>
        <p:txBody>
          <a:bodyPr/>
          <a:lstStyle/>
          <a:p>
            <a:pPr algn="ctr" eaLnBrk="1" hangingPunct="1">
              <a:lnSpc>
                <a:spcPts val="3000"/>
              </a:lnSpc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Чтобы сделать ребенка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 умным и рассудительным, </a:t>
            </a:r>
            <a:br>
              <a:rPr lang="ru-RU" sz="32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сделайте его крепким и здоровым.</a:t>
            </a:r>
          </a:p>
        </p:txBody>
      </p:sp>
      <p:pic>
        <p:nvPicPr>
          <p:cNvPr id="31746" name="Picture 4" descr="IMG_20160328_093312"/>
          <p:cNvPicPr>
            <a:picLocks noChangeAspect="1" noChangeArrowheads="1"/>
          </p:cNvPicPr>
          <p:nvPr/>
        </p:nvPicPr>
        <p:blipFill>
          <a:blip r:embed="rId2"/>
          <a:srcRect l="462" t="17252" r="22232" b="20891"/>
          <a:stretch>
            <a:fillRect/>
          </a:stretch>
        </p:blipFill>
        <p:spPr bwMode="auto">
          <a:xfrm>
            <a:off x="365125" y="141288"/>
            <a:ext cx="4306888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6" descr="DSC05781"/>
          <p:cNvPicPr>
            <a:picLocks noChangeAspect="1" noChangeArrowheads="1"/>
          </p:cNvPicPr>
          <p:nvPr/>
        </p:nvPicPr>
        <p:blipFill>
          <a:blip r:embed="rId3"/>
          <a:srcRect t="18629"/>
          <a:stretch>
            <a:fillRect/>
          </a:stretch>
        </p:blipFill>
        <p:spPr bwMode="auto">
          <a:xfrm>
            <a:off x="365125" y="4075113"/>
            <a:ext cx="4325938" cy="2640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7" descr="DSC05882"/>
          <p:cNvPicPr>
            <a:picLocks noChangeAspect="1" noChangeArrowheads="1"/>
          </p:cNvPicPr>
          <p:nvPr/>
        </p:nvPicPr>
        <p:blipFill>
          <a:blip r:embed="rId4"/>
          <a:srcRect t="19051" r="2304"/>
          <a:stretch>
            <a:fillRect/>
          </a:stretch>
        </p:blipFill>
        <p:spPr bwMode="auto">
          <a:xfrm>
            <a:off x="4830763" y="138113"/>
            <a:ext cx="4213225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8" descr="DSC05107"/>
          <p:cNvPicPr>
            <a:picLocks noChangeAspect="1" noChangeArrowheads="1"/>
          </p:cNvPicPr>
          <p:nvPr/>
        </p:nvPicPr>
        <p:blipFill>
          <a:blip r:embed="rId5"/>
          <a:srcRect b="15408"/>
          <a:stretch>
            <a:fillRect/>
          </a:stretch>
        </p:blipFill>
        <p:spPr bwMode="auto">
          <a:xfrm>
            <a:off x="4830763" y="4075113"/>
            <a:ext cx="4167187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8" y="184150"/>
            <a:ext cx="3529012" cy="264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6" descr="DSC0564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4363" y="268288"/>
            <a:ext cx="3313112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4" descr="DSC0598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941763"/>
            <a:ext cx="3355975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7"/>
          <p:cNvPicPr>
            <a:picLocks noChangeAspect="1" noChangeArrowheads="1"/>
          </p:cNvPicPr>
          <p:nvPr/>
        </p:nvPicPr>
        <p:blipFill>
          <a:blip r:embed="rId5"/>
          <a:srcRect l="6827"/>
          <a:stretch>
            <a:fillRect/>
          </a:stretch>
        </p:blipFill>
        <p:spPr bwMode="auto">
          <a:xfrm>
            <a:off x="5645150" y="3751263"/>
            <a:ext cx="3362325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5" descr="DSC051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74988" y="2212975"/>
            <a:ext cx="3313112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7" name="Rectangle 9"/>
          <p:cNvSpPr>
            <a:spLocks noGrp="1"/>
          </p:cNvSpPr>
          <p:nvPr>
            <p:ph type="ctrTitle"/>
          </p:nvPr>
        </p:nvSpPr>
        <p:spPr>
          <a:xfrm>
            <a:off x="3602038" y="658813"/>
            <a:ext cx="2147887" cy="1470025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Спорт становится средством воспитания тогда</a:t>
            </a:r>
            <a:r>
              <a:rPr lang="ru-RU" sz="1800" b="1" dirty="0" smtClean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32775" name="Rectangle 10"/>
          <p:cNvSpPr>
            <a:spLocks noGrp="1"/>
          </p:cNvSpPr>
          <p:nvPr>
            <p:ph type="subTitle" idx="1"/>
          </p:nvPr>
        </p:nvSpPr>
        <p:spPr>
          <a:xfrm>
            <a:off x="3533775" y="4919663"/>
            <a:ext cx="1925638" cy="1752600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FF0000"/>
                </a:solidFill>
              </a:rPr>
              <a:t>когда он – любимое занятие каждого!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9iNoilIEnC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62075"/>
            <a:ext cx="4333875" cy="2436813"/>
          </a:xfrm>
          <a:prstGeom prst="rect">
            <a:avLst/>
          </a:prstGeom>
          <a:noFill/>
        </p:spPr>
      </p:pic>
      <p:pic>
        <p:nvPicPr>
          <p:cNvPr id="33800" name="Picture 8" descr="pKwgrC-z52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844925"/>
            <a:ext cx="4557713" cy="2452688"/>
          </a:xfrm>
          <a:prstGeom prst="rect">
            <a:avLst/>
          </a:prstGeom>
          <a:noFill/>
        </p:spPr>
      </p:pic>
      <p:pic>
        <p:nvPicPr>
          <p:cNvPr id="51201" name="Picture 2" descr="https://pp.userapi.com/c626423/v626423680/33d7e/gv09tEw3s3M.jpg"/>
          <p:cNvPicPr>
            <a:picLocks noChangeAspect="1" noChangeArrowheads="1"/>
          </p:cNvPicPr>
          <p:nvPr/>
        </p:nvPicPr>
        <p:blipFill>
          <a:blip r:embed="rId4"/>
          <a:srcRect l="5156" r="9218"/>
          <a:stretch>
            <a:fillRect/>
          </a:stretch>
        </p:blipFill>
        <p:spPr bwMode="auto">
          <a:xfrm>
            <a:off x="4356100" y="3865563"/>
            <a:ext cx="4284663" cy="244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-214728" y="189271"/>
            <a:ext cx="926234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ru-RU" sz="3600" b="1" i="1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Одна из форм работы с родителями -</a:t>
            </a:r>
          </a:p>
          <a:p>
            <a:pPr algn="r">
              <a:defRPr/>
            </a:pPr>
            <a:r>
              <a:rPr lang="ru-RU" sz="3600" b="1" i="1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Клуб выходного дня</a:t>
            </a:r>
            <a:endParaRPr lang="ru-RU" sz="3600" b="1" dirty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33797" name="Picture 5" descr="U7ato3Dq01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11650" y="1379538"/>
            <a:ext cx="4365625" cy="24542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991100" y="1196975"/>
            <a:ext cx="3997325" cy="1892300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100000">
                <a:schemeClr val="accent4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осознанная  гражданская  позиция;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чувство  гордости  за  принадлежность  к  своей  нации,  за  свою  Родину;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гуманистическое  отношение  к  другим  народам  и  человечеству;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преобладание  духовно – нравственных  приоритетов  над  материальными.</a:t>
            </a:r>
            <a:endParaRPr lang="ru-RU" sz="1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8313" y="1238250"/>
            <a:ext cx="4211637" cy="18510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35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развитый  интеллект,  культура  ума,  научное  миропонимание,  творческое  мышление;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 err="1">
                <a:solidFill>
                  <a:schemeClr val="tx1"/>
                </a:solidFill>
              </a:rPr>
              <a:t>сформированность</a:t>
            </a:r>
            <a:r>
              <a:rPr lang="ru-RU" sz="1200" dirty="0">
                <a:solidFill>
                  <a:schemeClr val="tx1"/>
                </a:solidFill>
              </a:rPr>
              <a:t>  мотивов  и  познавательных  интересов,  потребность  в  продолжении образования  </a:t>
            </a:r>
            <a:r>
              <a:rPr lang="ru-RU" sz="1200">
                <a:solidFill>
                  <a:schemeClr val="tx1"/>
                </a:solidFill>
              </a:rPr>
              <a:t>и  самообразования;</a:t>
            </a:r>
            <a:endParaRPr lang="ru-RU" sz="12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активное использование речевых средств и средств информационных и коммуникативных технологий для решения задач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8313" y="3355975"/>
            <a:ext cx="4211637" cy="148907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умение  выполнять  роль  в  коллективе,  устанавливать  контакты,  уважать  иные  вкусы,  привычки ,  обычаи;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высокая  социальная  </a:t>
            </a:r>
            <a:r>
              <a:rPr lang="ru-RU" sz="1200" dirty="0" err="1">
                <a:solidFill>
                  <a:schemeClr val="tx1"/>
                </a:solidFill>
              </a:rPr>
              <a:t>адаптированность</a:t>
            </a:r>
            <a:r>
              <a:rPr lang="ru-RU" sz="1200" dirty="0">
                <a:solidFill>
                  <a:schemeClr val="tx1"/>
                </a:solidFill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Готовность конструктивно разрешать конфликты посредством учета интересов и сотрудничества.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3800" y="3306763"/>
            <a:ext cx="3997325" cy="1490662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потребность  вносить  прекрасное  в учебную,  трудовую,  досуговую  деятельность,  в  отношения  с  окружающими  людьми;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овладение  основами  мировой  культуры,  знание  достижений  художественного  творчества  России  и  Татарстана.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76275" y="5013325"/>
            <a:ext cx="3995738" cy="1697038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chemeClr val="accent3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осмысленное   и  осознанное  профессиональное  самоопределение;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готовность  к  трудовой  деятельности  и  самореализации  в  обществе;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способность  к  конструктивной,  научной  организации  труда;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критичность, оптимизм,  мобильность.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03800" y="5013325"/>
            <a:ext cx="3997325" cy="1697038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готовность  вести  здоровый,  физически активный   образ  жизни, сознательное  отношение  к  своему  здоровью;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умение  использовать  в  жизни  национальные  традиции  здоровья;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стремление  к  достижению  личных  спортивных  результатов</a:t>
            </a:r>
            <a:endParaRPr lang="ru-RU" sz="12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825" y="960438"/>
            <a:ext cx="4184650" cy="36036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Познавательная  ступень развития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95825" y="960438"/>
            <a:ext cx="4052888" cy="52387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Духовно-нравственная  ступень развития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0825" y="3040063"/>
            <a:ext cx="4184650" cy="35877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Коммуникативная  ступень развития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46063" y="4797425"/>
            <a:ext cx="4032250" cy="360363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Трудовая  ступень развития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60900" y="3063875"/>
            <a:ext cx="4032250" cy="360363"/>
          </a:xfrm>
          <a:prstGeom prst="roundRec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Эстетическая  ступень развития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72013" y="4810125"/>
            <a:ext cx="4032250" cy="360363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tx1"/>
                </a:solidFill>
              </a:rPr>
              <a:t>Физическая  ступень развития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8313" y="30758"/>
            <a:ext cx="858061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  <a:cs typeface="+mn-cs"/>
              </a:rPr>
              <a:t>Модель выпускника школы</a:t>
            </a:r>
            <a:endParaRPr lang="ru-RU" sz="5400" dirty="0">
              <a:latin typeface="+mn-lt"/>
              <a:cs typeface="+mn-cs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>
          <a:xfrm>
            <a:off x="0" y="6215063"/>
            <a:ext cx="9144000" cy="688975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       «Чтоб здоровым, сильным быть,  спортом вся семья должна дружить!»</a:t>
            </a:r>
          </a:p>
        </p:txBody>
      </p:sp>
      <p:pic>
        <p:nvPicPr>
          <p:cNvPr id="34818" name="Picture 4" descr="DSC046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338" y="180975"/>
            <a:ext cx="3836987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5" descr="DSCN00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2650" y="180975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6" descr="IMG_050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7338" y="3338513"/>
            <a:ext cx="3836987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7" descr="DSC0464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92650" y="3335338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4"/>
          <p:cNvSpPr>
            <a:spLocks noGrp="1"/>
          </p:cNvSpPr>
          <p:nvPr>
            <p:ph type="ctrTitle"/>
          </p:nvPr>
        </p:nvSpPr>
        <p:spPr>
          <a:xfrm>
            <a:off x="3617913" y="242888"/>
            <a:ext cx="5526087" cy="1039812"/>
          </a:xfrm>
        </p:spPr>
        <p:txBody>
          <a:bodyPr anchor="ctr"/>
          <a:lstStyle/>
          <a:p>
            <a:pPr eaLnBrk="1" hangingPunct="1">
              <a:defRPr/>
            </a:pPr>
            <a:r>
              <a:rPr lang="ru-RU" sz="2800" b="1" i="1" dirty="0" smtClean="0">
                <a:solidFill>
                  <a:srgbClr val="FF0000"/>
                </a:solidFill>
                <a:latin typeface="+mn-lt"/>
              </a:rPr>
              <a:t>Принцип нашей работы:</a:t>
            </a:r>
            <a:br>
              <a:rPr lang="ru-RU" sz="28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b="1" i="1" dirty="0" smtClean="0">
                <a:solidFill>
                  <a:srgbClr val="FF0000"/>
                </a:solidFill>
                <a:latin typeface="+mn-lt"/>
              </a:rPr>
              <a:t>«</a:t>
            </a: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Постоянно работать над собой, </a:t>
            </a:r>
            <a:br>
              <a:rPr lang="ru-RU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чтобы иметь право учить других».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pic>
        <p:nvPicPr>
          <p:cNvPr id="35842" name="Picture 5" descr="dIQl9-_QHgg"/>
          <p:cNvPicPr>
            <a:picLocks noChangeAspect="1" noChangeArrowheads="1"/>
          </p:cNvPicPr>
          <p:nvPr/>
        </p:nvPicPr>
        <p:blipFill>
          <a:blip r:embed="rId2"/>
          <a:srcRect l="21078" t="21193" r="14548" b="11224"/>
          <a:stretch>
            <a:fillRect/>
          </a:stretch>
        </p:blipFill>
        <p:spPr bwMode="auto">
          <a:xfrm>
            <a:off x="735013" y="1282700"/>
            <a:ext cx="3551237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7" descr="DSC023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7913" y="4264025"/>
            <a:ext cx="1833562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10" descr="DSC049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75313" y="4264025"/>
            <a:ext cx="3240087" cy="243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7" descr="2JhbZW_aPXo"/>
          <p:cNvPicPr>
            <a:picLocks noChangeAspect="1" noChangeArrowheads="1"/>
          </p:cNvPicPr>
          <p:nvPr/>
        </p:nvPicPr>
        <p:blipFill>
          <a:blip r:embed="rId5"/>
          <a:srcRect l="12776" r="17976"/>
          <a:stretch>
            <a:fillRect/>
          </a:stretch>
        </p:blipFill>
        <p:spPr bwMode="auto">
          <a:xfrm>
            <a:off x="4929188" y="1265238"/>
            <a:ext cx="3325812" cy="281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Объект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7638" y="4275138"/>
            <a:ext cx="3246437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>
          <a:xfrm>
            <a:off x="3155950" y="496888"/>
            <a:ext cx="5767388" cy="10001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Чтобы сильным стать и ловким, </a:t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всем нужна нам тренировка. </a:t>
            </a:r>
            <a:br>
              <a:rPr lang="ru-RU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FF0000"/>
                </a:solidFill>
                <a:latin typeface="+mn-lt"/>
              </a:rPr>
              <a:t>Всех зовем до одного к сдаче нормы ГТО!</a:t>
            </a:r>
          </a:p>
        </p:txBody>
      </p:sp>
      <p:pic>
        <p:nvPicPr>
          <p:cNvPr id="36866" name="Picture 4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9700" y="1657350"/>
            <a:ext cx="3151188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5" descr="бег 100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4100" y="4316413"/>
            <a:ext cx="30099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4" descr="DSC059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78525" y="1668463"/>
            <a:ext cx="316547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7" descr="2 прыжок в длину с мест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57538" y="4316413"/>
            <a:ext cx="28829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8" descr="подтягивание на высокой перекладине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3825" y="4316413"/>
            <a:ext cx="2924175" cy="219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9" descr="DSC05913"/>
          <p:cNvPicPr>
            <a:picLocks noChangeAspect="1" noChangeArrowheads="1"/>
          </p:cNvPicPr>
          <p:nvPr/>
        </p:nvPicPr>
        <p:blipFill>
          <a:blip r:embed="rId7"/>
          <a:srcRect t="30225" r="4211" b="-2"/>
          <a:stretch>
            <a:fillRect/>
          </a:stretch>
        </p:blipFill>
        <p:spPr bwMode="auto">
          <a:xfrm>
            <a:off x="123825" y="1670050"/>
            <a:ext cx="2408238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p.userapi.com/c639422/v639422680/11142/Tmkfw4dFVl4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97676" y="178453"/>
            <a:ext cx="8906061" cy="6679547"/>
          </a:xfrm>
          <a:prstGeom prst="rect">
            <a:avLst/>
          </a:prstGeom>
          <a:noFill/>
          <a:effectLst>
            <a:softEdge rad="3175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1"/>
          <p:cNvPicPr>
            <a:picLocks noChangeAspect="1"/>
          </p:cNvPicPr>
          <p:nvPr/>
        </p:nvPicPr>
        <p:blipFill>
          <a:blip r:embed="rId2"/>
          <a:srcRect l="22096" t="31250" r="30847" b="10477"/>
          <a:stretch>
            <a:fillRect/>
          </a:stretch>
        </p:blipFill>
        <p:spPr bwMode="auto">
          <a:xfrm>
            <a:off x="0" y="357188"/>
            <a:ext cx="9144000" cy="636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1"/>
          <p:cNvPicPr>
            <a:picLocks noChangeAspect="1"/>
          </p:cNvPicPr>
          <p:nvPr/>
        </p:nvPicPr>
        <p:blipFill rotWithShape="1">
          <a:blip r:embed="rId2"/>
          <a:srcRect l="21477" t="31412" r="30983" b="9375"/>
          <a:stretch/>
        </p:blipFill>
        <p:spPr bwMode="auto">
          <a:xfrm>
            <a:off x="0" y="548640"/>
            <a:ext cx="9009063" cy="630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3" name="Picture 3" descr="HVpUnXfuhA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1663" y="1208088"/>
            <a:ext cx="2508250" cy="4462462"/>
          </a:xfrm>
          <a:prstGeom prst="rect">
            <a:avLst/>
          </a:prstGeom>
          <a:noFill/>
        </p:spPr>
      </p:pic>
      <p:pic>
        <p:nvPicPr>
          <p:cNvPr id="59393" name="Picture 2" descr="https://pp.userapi.com/c637518/v637518680/1e3c1/79q0bQF7w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87363"/>
            <a:ext cx="3621088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4" name="Picture 4" descr="sirIGZ65nf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64100" y="3990975"/>
            <a:ext cx="4129088" cy="2324100"/>
          </a:xfrm>
          <a:prstGeom prst="rect">
            <a:avLst/>
          </a:prstGeom>
          <a:noFill/>
        </p:spPr>
      </p:pic>
      <p:pic>
        <p:nvPicPr>
          <p:cNvPr id="40965" name="Picture 5" descr="aGtYEXGlgC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79900"/>
            <a:ext cx="3971925" cy="2235200"/>
          </a:xfrm>
          <a:prstGeom prst="rect">
            <a:avLst/>
          </a:prstGeom>
          <a:noFill/>
        </p:spPr>
      </p:pic>
      <p:pic>
        <p:nvPicPr>
          <p:cNvPr id="40966" name="Picture 6" descr="YbMog1cs9o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24425" y="541338"/>
            <a:ext cx="4016375" cy="24987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2" descr="https://pp.userapi.com/c637518/v637518680/1e467/Ol7GbGNXEKs.jpg"/>
          <p:cNvPicPr>
            <a:picLocks noChangeAspect="1" noChangeArrowheads="1"/>
          </p:cNvPicPr>
          <p:nvPr/>
        </p:nvPicPr>
        <p:blipFill>
          <a:blip r:embed="rId2"/>
          <a:srcRect t="32677" b="8920"/>
          <a:stretch>
            <a:fillRect/>
          </a:stretch>
        </p:blipFill>
        <p:spPr bwMode="auto">
          <a:xfrm>
            <a:off x="128588" y="3187700"/>
            <a:ext cx="4541837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4" descr="https://pp.userapi.com/c637518/v637518680/1e479/4-r6s07DDl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2100" y="147638"/>
            <a:ext cx="48514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8" descr="https://pp.userapi.com/c637518/v637518680/1e482/vsOcGhCoQoU.jpg"/>
          <p:cNvPicPr>
            <a:picLocks noChangeAspect="1" noChangeArrowheads="1"/>
          </p:cNvPicPr>
          <p:nvPr/>
        </p:nvPicPr>
        <p:blipFill>
          <a:blip r:embed="rId4"/>
          <a:srcRect l="-3316" t="8054" r="3316" b="443"/>
          <a:stretch>
            <a:fillRect/>
          </a:stretch>
        </p:blipFill>
        <p:spPr bwMode="auto">
          <a:xfrm>
            <a:off x="4670425" y="3940175"/>
            <a:ext cx="4283075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0" y="1709738"/>
            <a:ext cx="3971925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                 </a:t>
            </a:r>
            <a:r>
              <a:rPr lang="ru-RU" dirty="0">
                <a:latin typeface="+mn-lt"/>
              </a:rPr>
              <a:t> Во исполнение поручения</a:t>
            </a:r>
          </a:p>
          <a:p>
            <a:pPr>
              <a:defRPr/>
            </a:pPr>
            <a:r>
              <a:rPr lang="ru-RU" dirty="0">
                <a:latin typeface="+mn-lt"/>
              </a:rPr>
              <a:t>       Президента Республики Татарстан</a:t>
            </a:r>
          </a:p>
          <a:p>
            <a:pPr>
              <a:defRPr/>
            </a:pPr>
            <a:r>
              <a:rPr lang="ru-RU" dirty="0">
                <a:latin typeface="+mn-lt"/>
              </a:rPr>
              <a:t> Р.Н. </a:t>
            </a:r>
            <a:r>
              <a:rPr lang="ru-RU" dirty="0" err="1">
                <a:latin typeface="+mn-lt"/>
              </a:rPr>
              <a:t>Минниханова</a:t>
            </a:r>
            <a:r>
              <a:rPr lang="ru-RU" dirty="0">
                <a:latin typeface="+mn-lt"/>
              </a:rPr>
              <a:t> об обучении детей школьного возраста плаванию </a:t>
            </a:r>
          </a:p>
          <a:p>
            <a:pPr>
              <a:defRPr/>
            </a:pPr>
            <a:r>
              <a:rPr lang="ru-RU" dirty="0">
                <a:latin typeface="+mn-lt"/>
              </a:rPr>
              <a:t>                          «Всеобуч по плаванию»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Рисунок 1"/>
          <p:cNvPicPr>
            <a:picLocks noChangeAspect="1"/>
          </p:cNvPicPr>
          <p:nvPr/>
        </p:nvPicPr>
        <p:blipFill>
          <a:blip r:embed="rId2"/>
          <a:srcRect l="21559" t="17186" r="31441" b="14355"/>
          <a:stretch>
            <a:fillRect/>
          </a:stretch>
        </p:blipFill>
        <p:spPr bwMode="auto">
          <a:xfrm>
            <a:off x="357188" y="0"/>
            <a:ext cx="83740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5" name="AutoShape 8"/>
          <p:cNvSpPr>
            <a:spLocks noGrp="1" noChangeArrowheads="1"/>
          </p:cNvSpPr>
          <p:nvPr>
            <p:ph type="title"/>
          </p:nvPr>
        </p:nvSpPr>
        <p:spPr>
          <a:xfrm>
            <a:off x="337931" y="1"/>
            <a:ext cx="8607286" cy="1690688"/>
          </a:xfrm>
          <a:prstGeom prst="ribbon2">
            <a:avLst>
              <a:gd name="adj1" fmla="val 12500"/>
              <a:gd name="adj2" fmla="val 50000"/>
            </a:avLst>
          </a:prstGeom>
          <a:solidFill>
            <a:schemeClr val="accent1"/>
          </a:solidFill>
          <a:ln>
            <a:solidFill>
              <a:schemeClr val="tx1"/>
            </a:solidFill>
            <a:round/>
          </a:ln>
        </p:spPr>
        <p:txBody>
          <a:bodyPr/>
          <a:lstStyle/>
          <a:p>
            <a:pPr algn="ctr" eaLnBrk="1" hangingPunct="1">
              <a:lnSpc>
                <a:spcPct val="100000"/>
              </a:lnSpc>
              <a:defRPr/>
            </a:pPr>
            <a:r>
              <a:rPr lang="ru-RU" sz="4000" b="1" dirty="0" smtClean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+mn-lt"/>
              </a:rPr>
              <a:t>Наши достижения</a:t>
            </a:r>
          </a:p>
        </p:txBody>
      </p:sp>
      <p:pic>
        <p:nvPicPr>
          <p:cNvPr id="45058" name="Picture 9" descr="Лу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38"/>
            <a:ext cx="1668463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10" descr="Олимпиада в школе, 2015 3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4625" y="1903413"/>
            <a:ext cx="1624013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11" descr="Прези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44813" y="1879600"/>
            <a:ext cx="1614487" cy="222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13" descr="Спорт альтернатива, 2015 2м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33900" y="1868488"/>
            <a:ext cx="1624013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17" descr="олимпиада 20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49963" y="1887538"/>
            <a:ext cx="1651000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19" descr="CCI07102015_000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640638" y="1881188"/>
            <a:ext cx="1503362" cy="214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4" name="Picture 14" descr="кросс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9050" y="4278313"/>
            <a:ext cx="1660525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5" name="Picture 15" descr="КЭСбаскет девушки, 201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1475" y="4333875"/>
            <a:ext cx="162877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6" name="Picture 21" descr="CCI07102015_000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149600" y="4356100"/>
            <a:ext cx="1557338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7" name="Picture 18" descr="КЭСбаскет Идиятуллина Г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75175" y="4333875"/>
            <a:ext cx="1631950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8" name="Picture 20" descr="CCI08112015_000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091238" y="4356100"/>
            <a:ext cx="1595437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9" name="Picture 16" descr="1м Абдувахидов гирев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04113" y="4397375"/>
            <a:ext cx="1639887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198438" y="5532438"/>
            <a:ext cx="8786812" cy="1325562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000" b="1" dirty="0" smtClean="0">
                <a:solidFill>
                  <a:srgbClr val="FF0000"/>
                </a:solidFill>
                <a:latin typeface="+mn-lt"/>
              </a:rPr>
              <a:t>С давних времен хорошо известен универсальный и абсолютно надежный способ укрепления здоровья и увеличения долголетия —  спорт , способ, требующий не дорогостоящих лекарственных препаратов и технических приспособлений, а только воли и некоторых усилий над собой.</a:t>
            </a:r>
          </a:p>
        </p:txBody>
      </p:sp>
      <p:pic>
        <p:nvPicPr>
          <p:cNvPr id="17412" name="Picture 4" descr="3QeU4aX8D5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6413" y="3278188"/>
            <a:ext cx="3267075" cy="2333625"/>
          </a:xfrm>
          <a:prstGeom prst="rect">
            <a:avLst/>
          </a:prstGeom>
          <a:noFill/>
        </p:spPr>
      </p:pic>
      <p:pic>
        <p:nvPicPr>
          <p:cNvPr id="17413" name="Picture 5" descr="IMG-20160205-WA00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050" y="269875"/>
            <a:ext cx="3683000" cy="2762250"/>
          </a:xfrm>
          <a:prstGeom prst="rect">
            <a:avLst/>
          </a:prstGeom>
          <a:noFill/>
        </p:spPr>
      </p:pic>
      <p:pic>
        <p:nvPicPr>
          <p:cNvPr id="17414" name="Picture 6" descr="ф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02250" y="279400"/>
            <a:ext cx="3551238" cy="2963863"/>
          </a:xfrm>
          <a:prstGeom prst="rect">
            <a:avLst/>
          </a:prstGeom>
          <a:noFill/>
        </p:spPr>
      </p:pic>
      <p:pic>
        <p:nvPicPr>
          <p:cNvPr id="17416" name="Picture 8" descr="ф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349625"/>
            <a:ext cx="3971925" cy="2187575"/>
          </a:xfrm>
          <a:prstGeom prst="rect">
            <a:avLst/>
          </a:prstGeom>
          <a:noFill/>
        </p:spPr>
      </p:pic>
      <p:pic>
        <p:nvPicPr>
          <p:cNvPr id="17417" name="Picture 9" descr="ф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46513" y="1298575"/>
            <a:ext cx="1793875" cy="38512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:\Идиятуллина Г.Г..jpeg"/>
          <p:cNvPicPr>
            <a:picLocks noChangeAspect="1" noChangeArrowheads="1"/>
          </p:cNvPicPr>
          <p:nvPr/>
        </p:nvPicPr>
        <p:blipFill>
          <a:blip r:embed="rId2"/>
          <a:srcRect l="1920" r="2491"/>
          <a:stretch>
            <a:fillRect/>
          </a:stretch>
        </p:blipFill>
        <p:spPr bwMode="auto">
          <a:xfrm>
            <a:off x="3702050" y="2536825"/>
            <a:ext cx="1785938" cy="24177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6082" name="Picture 15" descr="K:\2014-10-08\Scan101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025" y="2600325"/>
            <a:ext cx="1646238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16" descr="K:\2014-10-08\Scan100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21538" y="2516188"/>
            <a:ext cx="1571625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10" descr="I:\мои грамоты\Scan1007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81625" y="2425700"/>
            <a:ext cx="1647825" cy="233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2" descr="I:\мои грамоты\Scan1001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313" y="214313"/>
            <a:ext cx="1785937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3" descr="I:\мои грамоты\Scan1002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00250" y="285750"/>
            <a:ext cx="180498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4" descr="I:\мои грамоты\Scan1002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989138" y="2620963"/>
            <a:ext cx="1785937" cy="23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8" name="Picture 5" descr="I:\мои грамоты\Scan10022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500688" y="220663"/>
            <a:ext cx="176688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9" name="Picture 6" descr="I:\мои грамоты\Scan1002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07250" y="296863"/>
            <a:ext cx="1763713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0" name="Picture 7" descr="I:\мои грамоты\Scan1006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76225" y="4456113"/>
            <a:ext cx="1698625" cy="240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1" name="Picture 8" descr="I:\мои грамоты\Scan10065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62825" y="4422775"/>
            <a:ext cx="1722438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2" name="Picture 13" descr="K:\2014-10-08\Scan10107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092325" y="4514850"/>
            <a:ext cx="177165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3" name="Picture 14" descr="K:\2014-10-08\Scan10106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600700" y="4478338"/>
            <a:ext cx="1731963" cy="237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4" name="Picture 9" descr="I:\мои грамоты\Scan10072.JP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844925" y="4389438"/>
            <a:ext cx="1746250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95" name="Picture 11" descr="K:\2014-10-08\Scan10021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879850" y="376238"/>
            <a:ext cx="1612900" cy="222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1268413"/>
            <a:ext cx="9144000" cy="132556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+mn-lt"/>
              </a:rPr>
              <a:t>материал </a:t>
            </a:r>
            <a:r>
              <a:rPr lang="ru-RU" b="1" dirty="0" smtClean="0">
                <a:solidFill>
                  <a:srgbClr val="FF0000"/>
                </a:solidFill>
                <a:latin typeface="+mn-lt"/>
              </a:rPr>
              <a:t>подготовили</a:t>
            </a:r>
            <a:r>
              <a:rPr lang="ru-RU" b="1" dirty="0" smtClean="0">
                <a:solidFill>
                  <a:srgbClr val="FF0000"/>
                </a:solidFill>
                <a:latin typeface="+mn-lt"/>
              </a:rPr>
              <a:t>: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47106" name="Объект 2"/>
          <p:cNvSpPr>
            <a:spLocks noGrp="1"/>
          </p:cNvSpPr>
          <p:nvPr>
            <p:ph idx="1"/>
          </p:nvPr>
        </p:nvSpPr>
        <p:spPr>
          <a:xfrm>
            <a:off x="258763" y="2847975"/>
            <a:ext cx="8626475" cy="288448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ru-RU" sz="2800" dirty="0" err="1" smtClean="0"/>
              <a:t>Идиятуллина</a:t>
            </a:r>
            <a:r>
              <a:rPr lang="ru-RU" sz="2800" dirty="0" smtClean="0"/>
              <a:t> </a:t>
            </a:r>
            <a:r>
              <a:rPr lang="ru-RU" sz="2800" dirty="0" err="1" smtClean="0"/>
              <a:t>Гульфия</a:t>
            </a:r>
            <a:r>
              <a:rPr lang="ru-RU" sz="2800" dirty="0" smtClean="0"/>
              <a:t> </a:t>
            </a:r>
            <a:r>
              <a:rPr lang="ru-RU" sz="2800" dirty="0" err="1" smtClean="0"/>
              <a:t>Гиздулловна</a:t>
            </a:r>
            <a:r>
              <a:rPr lang="ru-RU" sz="2800" dirty="0" smtClean="0"/>
              <a:t>, </a:t>
            </a:r>
          </a:p>
          <a:p>
            <a:pPr eaLnBrk="1" hangingPunct="1">
              <a:buFont typeface="Arial" charset="0"/>
              <a:buNone/>
            </a:pPr>
            <a:r>
              <a:rPr lang="ru-RU" sz="2800" dirty="0" smtClean="0"/>
              <a:t>  учитель физической культуры</a:t>
            </a:r>
          </a:p>
          <a:p>
            <a:pPr eaLnBrk="1" hangingPunct="1">
              <a:buFont typeface="Arial" charset="0"/>
              <a:buNone/>
            </a:pPr>
            <a:r>
              <a:rPr lang="ru-RU" sz="2800" dirty="0" err="1" smtClean="0"/>
              <a:t>Ахметшина</a:t>
            </a:r>
            <a:r>
              <a:rPr lang="ru-RU" sz="2800" dirty="0" smtClean="0"/>
              <a:t> Ирина Анатольевна</a:t>
            </a:r>
          </a:p>
          <a:p>
            <a:pPr eaLnBrk="1" hangingPunct="1">
              <a:buNone/>
            </a:pPr>
            <a:r>
              <a:rPr lang="ru-RU" sz="2800" dirty="0"/>
              <a:t>учитель физической культуры</a:t>
            </a:r>
          </a:p>
          <a:p>
            <a:pPr eaLnBrk="1" hangingPunct="1">
              <a:buFont typeface="Arial" charset="0"/>
              <a:buNone/>
            </a:pPr>
            <a:endParaRPr lang="ru-RU" sz="2800" dirty="0" smtClean="0"/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00413" y="304800"/>
            <a:ext cx="5640387" cy="1325563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Мероприятия, направленные на выполнение недельного двигательного режима:</a:t>
            </a:r>
            <a:endParaRPr lang="ru-RU" sz="28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9698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9713" y="3246438"/>
            <a:ext cx="4311650" cy="3232150"/>
          </a:xfrm>
        </p:spPr>
      </p:pic>
      <p:pic>
        <p:nvPicPr>
          <p:cNvPr id="2969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0588" y="3300413"/>
            <a:ext cx="4240212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39713" y="1598613"/>
            <a:ext cx="8701087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1183B7"/>
                </a:solidFill>
                <a:latin typeface="+mn-lt"/>
              </a:rPr>
              <a:t>утренняя гимнастика, уроки физической культуры,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1183B7"/>
                </a:solidFill>
                <a:latin typeface="+mn-lt"/>
              </a:rPr>
              <a:t>занятия в спортивных секциях и кружках,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1183B7"/>
                </a:solidFill>
                <a:latin typeface="+mn-lt"/>
              </a:rPr>
              <a:t> физкультминутки на уроках, физкультурные паузы на переменах, прогулки на свежем воздухе.</a:t>
            </a:r>
            <a:endParaRPr lang="ru-RU" sz="2400" dirty="0">
              <a:solidFill>
                <a:srgbClr val="1183B7"/>
              </a:solidFill>
              <a:latin typeface="+mn-l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/>
          </p:cNvSpPr>
          <p:nvPr>
            <p:ph type="title"/>
          </p:nvPr>
        </p:nvSpPr>
        <p:spPr>
          <a:xfrm>
            <a:off x="4773613" y="0"/>
            <a:ext cx="4370387" cy="1077913"/>
          </a:xfrm>
        </p:spPr>
        <p:txBody>
          <a:bodyPr/>
          <a:lstStyle/>
          <a:p>
            <a:pPr algn="ctr" eaLnBrk="1" hangingPunct="1"/>
            <a:r>
              <a:rPr lang="ru-RU" sz="2400" b="1" smtClean="0">
                <a:solidFill>
                  <a:srgbClr val="FF0000"/>
                </a:solidFill>
              </a:rPr>
              <a:t>Чтобы день твой был в порядке, начинай его с зарядки!</a:t>
            </a:r>
          </a:p>
        </p:txBody>
      </p:sp>
      <p:pic>
        <p:nvPicPr>
          <p:cNvPr id="19458" name="Picture 9" descr="DSCN71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475" y="993775"/>
            <a:ext cx="3857625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0" descr="DSCN713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1100" y="993775"/>
            <a:ext cx="3976688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" descr="C:\Школа 2\Гульфина\Мои документы\для Ирины\3 фото\Спорт\Спортзал 14.01\Агулов и спортзал 14.01 050.jpg"/>
          <p:cNvPicPr>
            <a:picLocks noChangeAspect="1" noChangeArrowheads="1"/>
          </p:cNvPicPr>
          <p:nvPr/>
        </p:nvPicPr>
        <p:blipFill>
          <a:blip r:embed="rId4">
            <a:lum bright="10000" contrast="8000"/>
          </a:blip>
          <a:srcRect/>
          <a:stretch>
            <a:fillRect/>
          </a:stretch>
        </p:blipFill>
        <p:spPr bwMode="auto">
          <a:xfrm>
            <a:off x="625475" y="4133850"/>
            <a:ext cx="3859213" cy="257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C:\Users\пк\Desktop\фото школа 2015-2016\Наталье Владимировне\DSC06737.JPG"/>
          <p:cNvPicPr>
            <a:picLocks noChangeAspect="1" noChangeArrowheads="1"/>
          </p:cNvPicPr>
          <p:nvPr/>
        </p:nvPicPr>
        <p:blipFill>
          <a:blip r:embed="rId5"/>
          <a:srcRect l="2940" t="16617"/>
          <a:stretch>
            <a:fillRect/>
          </a:stretch>
        </p:blipFill>
        <p:spPr bwMode="auto">
          <a:xfrm>
            <a:off x="4991100" y="4151313"/>
            <a:ext cx="3976688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300" y="0"/>
            <a:ext cx="7886700" cy="649288"/>
          </a:xfrm>
        </p:spPr>
        <p:txBody>
          <a:bodyPr/>
          <a:lstStyle/>
          <a:p>
            <a:pPr algn="r" eaLnBrk="1" hangingPunct="1"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Уроки здоровья</a:t>
            </a:r>
            <a:endParaRPr lang="ru-RU" sz="40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20482" name="Picture 2" descr="F:\Час здоровья 04.09.14 (5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69888" y="649288"/>
            <a:ext cx="3954462" cy="2965450"/>
          </a:xfrm>
        </p:spPr>
      </p:pic>
      <p:pic>
        <p:nvPicPr>
          <p:cNvPr id="20483" name="Picture 3" descr="F:\DSCN179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92663" y="676275"/>
            <a:ext cx="3917950" cy="293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F:\DSCN18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2663" y="3768725"/>
            <a:ext cx="3954462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Содержимое 7" descr="DSCN5275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9888" y="3768725"/>
            <a:ext cx="3954462" cy="2965450"/>
          </a:xfrm>
          <a:prstGeom prst="rect">
            <a:avLst/>
          </a:prstGeom>
          <a:noFill/>
          <a:ln w="1270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/>
          <p:cNvPicPr>
            <a:picLocks noChangeAspect="1"/>
          </p:cNvPicPr>
          <p:nvPr/>
        </p:nvPicPr>
        <p:blipFill rotWithShape="1">
          <a:blip r:embed="rId2"/>
          <a:srcRect l="21121" t="34476" r="30672" b="-2404"/>
          <a:stretch/>
        </p:blipFill>
        <p:spPr bwMode="auto">
          <a:xfrm>
            <a:off x="214313" y="710834"/>
            <a:ext cx="8929687" cy="678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БАЛЫКХАНОВ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85750"/>
            <a:ext cx="3168650" cy="308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2"/>
          <p:cNvSpPr>
            <a:spLocks noChangeArrowheads="1"/>
          </p:cNvSpPr>
          <p:nvPr/>
        </p:nvSpPr>
        <p:spPr bwMode="auto">
          <a:xfrm>
            <a:off x="3590925" y="339725"/>
            <a:ext cx="5378450" cy="18161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2800" b="1" dirty="0" smtClean="0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Реализация республиканского антинаркотического проекта </a:t>
            </a:r>
            <a:r>
              <a:rPr lang="ru-RU" sz="2800" b="1" dirty="0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«</a:t>
            </a:r>
            <a:r>
              <a:rPr lang="en-US" sz="2800" b="1" dirty="0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S</a:t>
            </a:r>
            <a:r>
              <a:rPr lang="ru-RU" sz="2800" b="1" dirty="0" err="1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аМо</a:t>
            </a:r>
            <a:r>
              <a:rPr lang="en-US" sz="2800" b="1" dirty="0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S</a:t>
            </a:r>
            <a:r>
              <a:rPr lang="ru-RU" sz="2800" b="1" dirty="0" err="1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тоятельные</a:t>
            </a:r>
            <a:r>
              <a:rPr lang="ru-RU" sz="2800" b="1" dirty="0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 дети</a:t>
            </a:r>
            <a:r>
              <a:rPr lang="ru-RU" sz="2800" b="1" dirty="0" smtClean="0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»</a:t>
            </a:r>
          </a:p>
          <a:p>
            <a:pPr algn="ctr" eaLnBrk="1" hangingPunct="1">
              <a:defRPr/>
            </a:pPr>
            <a:r>
              <a:rPr lang="ru-RU" sz="2800" b="1" dirty="0" smtClean="0">
                <a:solidFill>
                  <a:srgbClr val="F20000"/>
                </a:solidFill>
                <a:latin typeface="+mn-lt"/>
                <a:cs typeface="Times New Roman" panose="02020603050405020304" pitchFamily="18" charset="0"/>
              </a:rPr>
              <a:t>с 2010 года</a:t>
            </a:r>
            <a:endParaRPr lang="ru-RU" sz="2800" dirty="0">
              <a:latin typeface="+mn-lt"/>
            </a:endParaRPr>
          </a:p>
        </p:txBody>
      </p:sp>
      <p:pic>
        <p:nvPicPr>
          <p:cNvPr id="22531" name="Содержимое 6" descr="IMG_20160407_125824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90925" y="2428875"/>
            <a:ext cx="5378450" cy="394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Содержимое 7" descr="IMG_20160407_13011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3911600"/>
            <a:ext cx="3262312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/>
          </p:cNvSpPr>
          <p:nvPr>
            <p:ph type="title"/>
          </p:nvPr>
        </p:nvSpPr>
        <p:spPr>
          <a:xfrm>
            <a:off x="0" y="5991225"/>
            <a:ext cx="9144000" cy="6286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500" b="1" dirty="0" smtClean="0">
                <a:solidFill>
                  <a:srgbClr val="FF0000"/>
                </a:solidFill>
                <a:latin typeface="+mn-lt"/>
              </a:rPr>
              <a:t>Со спортом дружить – здоровыми быть!</a:t>
            </a:r>
            <a:endParaRPr lang="ru-RU" sz="2500" i="1" dirty="0" smtClean="0"/>
          </a:p>
        </p:txBody>
      </p:sp>
      <p:pic>
        <p:nvPicPr>
          <p:cNvPr id="40962" name="Picture 5" descr="DSC0579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 l="12520" t="23787"/>
          <a:stretch>
            <a:fillRect/>
          </a:stretch>
        </p:blipFill>
        <p:spPr>
          <a:xfrm>
            <a:off x="241300" y="2678113"/>
            <a:ext cx="4845050" cy="3340100"/>
          </a:xfrm>
        </p:spPr>
      </p:pic>
      <p:pic>
        <p:nvPicPr>
          <p:cNvPr id="39938" name="Содержимое 5" descr="DSCN913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9750" y="412750"/>
            <a:ext cx="4437063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606</Words>
  <Application>Microsoft Office PowerPoint</Application>
  <PresentationFormat>Экран (4:3)</PresentationFormat>
  <Paragraphs>109</Paragraphs>
  <Slides>31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Презентация PowerPoint</vt:lpstr>
      <vt:lpstr>Презентация PowerPoint</vt:lpstr>
      <vt:lpstr>С давних времен хорошо известен универсальный и абсолютно надежный способ укрепления здоровья и увеличения долголетия —  спорт , способ, требующий не дорогостоящих лекарственных препаратов и технических приспособлений, а только воли и некоторых усилий над собой.</vt:lpstr>
      <vt:lpstr>Мероприятия, направленные на выполнение недельного двигательного режима:</vt:lpstr>
      <vt:lpstr>Чтобы день твой был в порядке, начинай его с зарядки!</vt:lpstr>
      <vt:lpstr>Уроки здоровья</vt:lpstr>
      <vt:lpstr>Презентация PowerPoint</vt:lpstr>
      <vt:lpstr>Презентация PowerPoint</vt:lpstr>
      <vt:lpstr>Со спортом дружить – здоровыми быть!</vt:lpstr>
      <vt:lpstr>Презентация PowerPoint</vt:lpstr>
      <vt:lpstr>Внутришкольные  факторы,  влияющие на здоровье учащихся</vt:lpstr>
      <vt:lpstr>                             Ребенка можно назвать здоровым, если он:</vt:lpstr>
      <vt:lpstr>Если хочешь быть умелым:  сильным, ловким, быстрым, смелым. Будь со спортом крепко дружен, Спорт, ребята, очень нужен!</vt:lpstr>
      <vt:lpstr>Бежим к победе и только вперед, ведь бег продлевает здоровье и жизнь!</vt:lpstr>
      <vt:lpstr>Кто спортом занимается,  тот силы набирается!</vt:lpstr>
      <vt:lpstr>Презентация PowerPoint</vt:lpstr>
      <vt:lpstr>Чтобы сделать ребенка  умным и рассудительным,  сделайте его крепким и здоровым.</vt:lpstr>
      <vt:lpstr>Спорт становится средством воспитания тогда,</vt:lpstr>
      <vt:lpstr>Презентация PowerPoint</vt:lpstr>
      <vt:lpstr>       «Чтоб здоровым, сильным быть,  спортом вся семья должна дружить!»</vt:lpstr>
      <vt:lpstr>Принцип нашей работы: «Постоянно работать над собой,  чтобы иметь право учить других». </vt:lpstr>
      <vt:lpstr>Чтобы сильным стать и ловким,  всем нужна нам тренировка.  Всех зовем до одного к сдаче нормы ГТО!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Наши достижения</vt:lpstr>
      <vt:lpstr>Презентация PowerPoint</vt:lpstr>
      <vt:lpstr>материал подготовили: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Admin</cp:lastModifiedBy>
  <cp:revision>141</cp:revision>
  <dcterms:created xsi:type="dcterms:W3CDTF">2014-11-21T11:00:06Z</dcterms:created>
  <dcterms:modified xsi:type="dcterms:W3CDTF">2022-06-06T09:08:46Z</dcterms:modified>
</cp:coreProperties>
</file>